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1" name="Shape 2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Michigan, Tennessee, Knoxville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How I've worked toward this goal, sometimes tacitly</a:t>
            </a:r>
          </a:p>
          <a:p>
            <a:pPr/>
            <a:r>
              <a:t>    - Generality and ML work</a:t>
            </a:r>
          </a:p>
          <a:p>
            <a:pPr/>
            <a:r>
              <a:t>        - How it started: text data</a:t>
            </a:r>
          </a:p>
          <a:p>
            <a:pPr/>
            <a:r>
              <a:t>        - How it's going: audio and video data</a:t>
            </a:r>
          </a:p>
          <a:p>
            <a:pPr/>
            <a:r>
              <a:t>    - Bayesian methods</a:t>
            </a:r>
          </a:p>
          <a:p>
            <a:pPr/>
            <a:r>
              <a:t>        - How it started: ESM data</a:t>
            </a:r>
          </a:p>
          <a:p>
            <a:pPr/>
            <a:r>
              <a:t>        - How it's going: Teaching learners about Bayes</a:t>
            </a:r>
          </a:p>
          <a:p>
            <a:pPr/>
            <a:r>
              <a:t>    - ML and AI education</a:t>
            </a:r>
          </a:p>
          <a:p>
            <a:pPr/>
            <a:r>
              <a:t>        - How it started: prediction models </a:t>
            </a:r>
          </a:p>
          <a:p>
            <a:pPr/>
            <a:r>
              <a:t>        - How it's going: Shiyan and others (BJET paper)</a:t>
            </a:r>
          </a:p>
          <a:p>
            <a:pPr/>
            <a:r>
              <a:t>    - Data science and justice</a:t>
            </a:r>
          </a:p>
          <a:p>
            <a:pPr/>
            <a:r>
              <a:t>        - How it started: rubel &amp; phillips</a:t>
            </a:r>
          </a:p>
          <a:p>
            <a:pPr/>
            <a:r>
              <a:t>        - How it's going: kahn, ISLS session </a:t>
            </a:r>
          </a:p>
          <a:p>
            <a:pPr/>
            <a:r>
              <a:t>    - Science education twitter</a:t>
            </a:r>
          </a:p>
          <a:p>
            <a:pPr/>
            <a:r>
              <a:t>        - How it started: #NGSSchat SNA and sentiment analysis</a:t>
            </a:r>
          </a:p>
          <a:p>
            <a:pPr/>
            <a:r>
              <a:t>        - How it's going: privacy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3" name="Shape 2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found that around 4.9 million posts depict (show the face of) students in images. Furthermore, around 725,000 posts identify depicted students by first and last name.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wo jellyfish against a pink background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Two jellyfish touching against a dark blue background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Two jellyfish against a blue background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joshuamrosenberg.com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scholar.google.com/scholar?hl=en&amp;as_sdt=0,5&amp;q=Learning+Analytics:+Using+Data-Informed+Decision-Making+to+Improve+Teaching+and+Learning:+Maximizing+Student+Engagement,+Motivation,+and+Learning&amp;btnG=" TargetMode="External"/><Relationship Id="rId3" Type="http://schemas.openxmlformats.org/officeDocument/2006/relationships/hyperlink" Target="http://Baker,%20S.,%20&amp;%20Inventado,%20P.%20S.%20(2016).%20Educational%20data%20mining%20and%20learning%20analytics:%20Potentials%20and%20possibilities%20for%20online%20education.%20In%20G.%20Veletsianos%20(Ed.),%20Emergence%20and%20Innovation%20in%20Digital%20Learning%20(83%E2%80%9398).%20doi:10.15215/aupress/9781771991490.01" TargetMode="External"/><Relationship Id="rId4" Type="http://schemas.openxmlformats.org/officeDocument/2006/relationships/hyperlink" Target="https://edtechbooks.org/lidtfoundations/educational_data_mining_and_learning_analytics/simple" TargetMode="External"/><Relationship Id="rId5" Type="http://schemas.openxmlformats.org/officeDocument/2006/relationships/hyperlink" Target="http://www.apple.com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journals.sagepub.com/doi/full/10.1177/23328584211052055" TargetMode="External"/><Relationship Id="rId3" Type="http://schemas.openxmlformats.org/officeDocument/2006/relationships/hyperlink" Target="https://journals.sagepub.com/doi/pdf/10.1177/23328584211052055" TargetMode="External"/><Relationship Id="rId4" Type="http://schemas.openxmlformats.org/officeDocument/2006/relationships/hyperlink" Target="https://www.tandfonline.com/doi/full/10.1080/10508406.2019.1705664?casa_token=aWMH64fl7-YAAAAA:1YSneo3DiH5ihTJETCGrGTgnVVIlktIEAKdPYrSLtY47rqz6mYV5L3_11lgXdpdtbhsTpjnoQiYSmw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tandfonline.com/doi/pdf/10.1198/tast.2010.09132" TargetMode="External"/><Relationship Id="rId3" Type="http://schemas.openxmlformats.org/officeDocument/2006/relationships/hyperlink" Target="https://www.amstat.org/education/guidelines-for-assessment-and-instruction-in-statistics-education-(gaise)-reports" TargetMode="External"/><Relationship Id="rId4" Type="http://schemas.openxmlformats.org/officeDocument/2006/relationships/hyperlink" Target="https://www.tandfonline.com/doi/pdf/10.1080/00031305.2015.1077729" TargetMode="External"/><Relationship Id="rId5" Type="http://schemas.openxmlformats.org/officeDocument/2006/relationships/hyperlink" Target="https://scholar.google.com/scholar?hl=en&amp;as_sdt=0,43&amp;q=hardin+temple+lang+nolan&amp;btnG=" TargetMode="External"/><Relationship Id="rId6" Type="http://schemas.openxmlformats.org/officeDocument/2006/relationships/hyperlink" Target="https://journals.sagepub.com/doi/full/10.1177/00317217211043627?casa_token=vlyHRHc_rzoAAAAA:Pe1CDsxuGI2ve2sxBQnlBiZAA-SHA6tKeDfjRO8S6M5eCecHpX8GGWJv8S5BFCohp3yH2Et1uszaMw" TargetMode="External"/><Relationship Id="rId7" Type="http://schemas.openxmlformats.org/officeDocument/2006/relationships/hyperlink" Target="https://www.tandfonline.com/doi/full/10.1080/1046560X.2020.1814980" TargetMode="External"/><Relationship Id="rId8" Type="http://schemas.openxmlformats.org/officeDocument/2006/relationships/hyperlink" Target="https://www.google.com/books/edition/Research_Methods_in_Learning_Design_and/lyX5DwAAQBAJ?hl=en&amp;gbpv=1&amp;dq=making+data+science+count+rosenberg&amp;pg=PT88&amp;printsec=frontcover" TargetMode="External"/><Relationship Id="rId9" Type="http://schemas.openxmlformats.org/officeDocument/2006/relationships/hyperlink" Target="http://www.apple.com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tandfonline.com/doi/full/10.1080/10508406.2019.1705665" TargetMode="External"/><Relationship Id="rId3" Type="http://schemas.openxmlformats.org/officeDocument/2006/relationships/hyperlink" Target="http://www.apple.com" TargetMode="External"/><Relationship Id="rId4" Type="http://schemas.openxmlformats.org/officeDocument/2006/relationships/hyperlink" Target="https://www.google.com/books/edition/Data_Feminism/x5nSDwAAQBAJ?hl=en&amp;gbpv=1&amp;dq=data+feminism&amp;pg=PR7&amp;printsec=frontcover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hyperlink" Target="https://link.springer.com/article/10.1007/s10956-020-09862-4#Tab3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tca2.education.illinois.edu/" TargetMode="External"/><Relationship Id="rId6" Type="http://schemas.openxmlformats.org/officeDocument/2006/relationships/hyperlink" Target="https://faast.shinyapps.io/generality-shiny/" TargetMode="Externa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hyperlink" Target="https://osf.io/pj2v8/" TargetMode="External"/><Relationship Id="rId4" Type="http://schemas.openxmlformats.org/officeDocument/2006/relationships/image" Target="../media/image1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jstor.org/stable/pdf/3233463.pdf?casa_token=32mM1sEetREAAAAA:t1kgsBN9453tZlUSrYJWdUuMKlgJ-if-F-5jFm0oG3dcfnPiNQV5qC6roJASfgiC15S7svfVjUnVE4DEmTn6sByRtxykA82uRj7HGE04bvNMUdcqa04n" TargetMode="External"/><Relationship Id="rId3" Type="http://schemas.openxmlformats.org/officeDocument/2006/relationships/image" Target="../media/image1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tandfonline.com/doi/full/10.1080/07370008.2015.1118691?casa_token=FxlZ7QeMSmgAAAAA:h2bD2PztJS7AiXOjJJK-J169hI7t58_ayp7u7vVyctPwGoHzWnbpirwLH7BrtCH8zaUWukbW4scPmQ" TargetMode="External"/><Relationship Id="rId3" Type="http://schemas.openxmlformats.org/officeDocument/2006/relationships/image" Target="../media/image12.png"/><Relationship Id="rId4" Type="http://schemas.openxmlformats.org/officeDocument/2006/relationships/hyperlink" Target="https://www.tandfonline.com/doi/full/10.1080/07370008.2016.1210418" TargetMode="Externa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onlinelibrary.wiley.com/doi/pdf/10.1002/tea.21660?casa_token=zUzETHmMGp4AAAAA:BJXK5NvgoHe0QJdXC6Sg3QimMLJzgotJLF24AOX9Lo9Z-702fxMtlILriWE0S3FOB4yHBrPcHChGPbE" TargetMode="External"/><Relationship Id="rId4" Type="http://schemas.openxmlformats.org/officeDocument/2006/relationships/hyperlink" Target="https://journals.sagepub.com/doi/pdf/10.1177/23328584211024261" TargetMode="External"/><Relationship Id="rId5" Type="http://schemas.openxmlformats.org/officeDocument/2006/relationships/hyperlink" Target="https://edarxiv.org/j89pf/" TargetMode="External"/><Relationship Id="rId6" Type="http://schemas.openxmlformats.org/officeDocument/2006/relationships/image" Target="../media/image1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onlinelibrary.wiley.com/doi/abs/10.1002/tea.20311" TargetMode="Externa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amazon.de/Age-I-Kissinger-Henry/dp/1529375983/ref=asc_df_1529375983/?tag=googshopde-21&amp;linkCode=df0&amp;hvadid=546595362221&amp;hvpos=&amp;hvnetw=g&amp;hvrand=7881817552166063518&amp;hvpone=&amp;hvptwo=&amp;hvqmt=&amp;hvdev=c&amp;hvdvcmdl=&amp;hvlocint=&amp;hvlocphy=9042269&amp;hvtargid=pla-1423708895446&amp;psc=1&amp;th=1&amp;psc=1" TargetMode="Externa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joshuamrosenberg.com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I and ML and Data! Oh My!"/>
          <p:cNvSpPr txBox="1"/>
          <p:nvPr>
            <p:ph type="ctrTitle"/>
          </p:nvPr>
        </p:nvSpPr>
        <p:spPr>
          <a:xfrm>
            <a:off x="1270000" y="221689"/>
            <a:ext cx="21844000" cy="38794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pPr/>
            <a:r>
              <a:t>AI and ML and Data! Oh My!</a:t>
            </a:r>
          </a:p>
        </p:txBody>
      </p:sp>
      <p:sp>
        <p:nvSpPr>
          <p:cNvPr id="152" name="Presentation at the LEAD Graduate School and Research Network Retreat 2022-04-27…"/>
          <p:cNvSpPr txBox="1"/>
          <p:nvPr>
            <p:ph type="body" idx="21"/>
          </p:nvPr>
        </p:nvSpPr>
        <p:spPr>
          <a:xfrm>
            <a:off x="1580921" y="10814738"/>
            <a:ext cx="21222158" cy="20987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</a:p>
          <a:p>
            <a:pPr/>
            <a:r>
              <a:t>Presentation at the LEAD Graduate School and Research Network Retreat 2022-04-27</a:t>
            </a:r>
          </a:p>
          <a:p>
            <a:pPr/>
            <a:r>
              <a:t>Slides: </a:t>
            </a:r>
            <a:r>
              <a:rPr u="sng">
                <a:hlinkClick r:id="rId2" invalidUrl="" action="" tgtFrame="" tooltip="" history="1" highlightClick="0" endSnd="0"/>
              </a:rPr>
              <a:t>https://joshuamrosenberg.com</a:t>
            </a:r>
          </a:p>
        </p:txBody>
      </p:sp>
      <p:sp>
        <p:nvSpPr>
          <p:cNvPr id="153" name="Supporting Teachers’ and Learners’ Work by Considering the Human Sides of Data Science"/>
          <p:cNvSpPr txBox="1"/>
          <p:nvPr>
            <p:ph type="subTitle" sz="quarter" idx="1"/>
          </p:nvPr>
        </p:nvSpPr>
        <p:spPr>
          <a:xfrm>
            <a:off x="1270000" y="5046126"/>
            <a:ext cx="21844000" cy="2512353"/>
          </a:xfrm>
          <a:prstGeom prst="rect">
            <a:avLst/>
          </a:prstGeom>
        </p:spPr>
        <p:txBody>
          <a:bodyPr/>
          <a:lstStyle/>
          <a:p>
            <a:pPr/>
            <a:r>
              <a:t>Supporting Teachers’ and Learners’ Work by Considering the Human Sides of Data Science</a:t>
            </a:r>
          </a:p>
        </p:txBody>
      </p:sp>
      <p:sp>
        <p:nvSpPr>
          <p:cNvPr id="154" name="Joshua M. Rosenberg, Ph.D.…"/>
          <p:cNvSpPr txBox="1"/>
          <p:nvPr/>
        </p:nvSpPr>
        <p:spPr>
          <a:xfrm>
            <a:off x="6151213" y="8242680"/>
            <a:ext cx="12081574" cy="1887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Joshua M. Rosenberg, Ph.D.</a:t>
            </a:r>
          </a:p>
          <a:p>
            <a:pPr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Department of Theory and Practice in Teacher Education</a:t>
            </a:r>
          </a:p>
          <a:p>
            <a:pPr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University of Tennessee, Knoxville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Defining some ter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Defining some terms</a:t>
            </a:r>
          </a:p>
        </p:txBody>
      </p:sp>
      <p:sp>
        <p:nvSpPr>
          <p:cNvPr id="188" name="A sto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 story</a:t>
            </a:r>
          </a:p>
        </p:txBody>
      </p:sp>
      <p:sp>
        <p:nvSpPr>
          <p:cNvPr id="189" name="By using the term, Artificial Intelligence (AI), I refer to simulating human intelligence through the use of computers…"/>
          <p:cNvSpPr txBox="1"/>
          <p:nvPr>
            <p:ph type="body" idx="1"/>
          </p:nvPr>
        </p:nvSpPr>
        <p:spPr>
          <a:xfrm>
            <a:off x="1270000" y="4001514"/>
            <a:ext cx="21844000" cy="8432801"/>
          </a:xfrm>
          <a:prstGeom prst="rect">
            <a:avLst/>
          </a:prstGeom>
        </p:spPr>
        <p:txBody>
          <a:bodyPr/>
          <a:lstStyle/>
          <a:p>
            <a:pPr/>
            <a:r>
              <a:t>By using the term, </a:t>
            </a:r>
            <a:r>
              <a:rPr b="1"/>
              <a:t>Artificial Intelligence (AI)</a:t>
            </a:r>
            <a:r>
              <a:t>, I refer to simulating human intelligence through the use of computers</a:t>
            </a:r>
          </a:p>
          <a:p>
            <a:pPr/>
            <a:r>
              <a:t>By, </a:t>
            </a:r>
            <a:r>
              <a:rPr b="1"/>
              <a:t>Machine Learning (ML)</a:t>
            </a:r>
            <a:r>
              <a:t>, I am referring to a subset of AI focused on how computers acquire new information/knowledge</a:t>
            </a:r>
          </a:p>
          <a:p>
            <a:pPr/>
            <a:r>
              <a:t>By </a:t>
            </a:r>
            <a:r>
              <a:rPr b="1"/>
              <a:t>Data Science</a:t>
            </a:r>
            <a:r>
              <a:t>, I am describing analytic approaches that involve statistics and computers/computation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Where is this work taking plac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 is this work taking place?</a:t>
            </a:r>
          </a:p>
        </p:txBody>
      </p:sp>
      <p:sp>
        <p:nvSpPr>
          <p:cNvPr id="192" name="A sto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 story</a:t>
            </a:r>
          </a:p>
        </p:txBody>
      </p:sp>
      <p:sp>
        <p:nvSpPr>
          <p:cNvPr id="193" name="The Learning Analytics (LA) community focuses primarily but not only on data from learning management systems, especially in higher education settings (Wise, 2019)…"/>
          <p:cNvSpPr txBox="1"/>
          <p:nvPr>
            <p:ph type="body" idx="1"/>
          </p:nvPr>
        </p:nvSpPr>
        <p:spPr>
          <a:xfrm>
            <a:off x="1270000" y="4001514"/>
            <a:ext cx="21844000" cy="8432801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 b="1"/>
              <a:t>Learning Analytics</a:t>
            </a:r>
            <a:r>
              <a:t> (LA)</a:t>
            </a:r>
            <a:r>
              <a:rPr b="1"/>
              <a:t> </a:t>
            </a:r>
            <a:r>
              <a:t>community focuses primarily but not only on data from learning management systems, especially in higher education settings </a:t>
            </a:r>
            <a:r>
              <a:rPr u="sng">
                <a:hlinkClick r:id="rId2" invalidUrl="" action="" tgtFrame="" tooltip="" history="1" highlightClick="0" endSnd="0"/>
              </a:rPr>
              <a:t>(Wise, 2019)</a:t>
            </a:r>
          </a:p>
          <a:p>
            <a:pPr/>
            <a:r>
              <a:t>The </a:t>
            </a:r>
            <a:r>
              <a:rPr b="1"/>
              <a:t>Educational Data Mining </a:t>
            </a:r>
            <a:r>
              <a:t>(EDM) community focuses primarily but not only on data from educational technology tools, often through a technical lens (</a:t>
            </a:r>
            <a:r>
              <a:rPr u="sng">
                <a:hlinkClick r:id="rId3" invalidUrl="" action="" tgtFrame="" tooltip="" history="1" highlightClick="0" endSnd="0"/>
              </a:rPr>
              <a:t>Baker and Inventado, 2016</a:t>
            </a:r>
            <a:r>
              <a:t>)</a:t>
            </a:r>
          </a:p>
          <a:p>
            <a:pPr marL="0" indent="0">
              <a:buClrTx/>
              <a:buSzTx/>
              <a:buNone/>
            </a:pPr>
            <a:r>
              <a:t>Scholarship often cuts across these fast-developing fields (e.g., </a:t>
            </a:r>
            <a:r>
              <a:rPr u="sng">
                <a:hlinkClick r:id="rId4" invalidUrl="" action="" tgtFrame="" tooltip="" history="1" highlightClick="0" endSnd="0"/>
              </a:rPr>
              <a:t>Baker &amp; Inventado, 2016</a:t>
            </a:r>
            <a:r>
              <a:t>; </a:t>
            </a:r>
            <a:r>
              <a:rPr u="sng">
                <a:hlinkClick r:id="rId5" invalidUrl="" action="" tgtFrame="" tooltip="" history="1" highlightClick="0" endSnd="0"/>
              </a:rPr>
              <a:t>Baker &amp; Siemens, 2012</a:t>
            </a:r>
            <a:r>
              <a:t>; </a:t>
            </a:r>
            <a:r>
              <a:rPr u="sng">
                <a:hlinkClick r:id="rId5" invalidUrl="" action="" tgtFrame="" tooltip="" history="1" highlightClick="0" endSnd="0"/>
              </a:rPr>
              <a:t>Fischer et al. 2020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Where is this work taking plac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 is this work taking place?</a:t>
            </a:r>
          </a:p>
        </p:txBody>
      </p:sp>
      <p:sp>
        <p:nvSpPr>
          <p:cNvPr id="196" name="A sto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 story</a:t>
            </a:r>
          </a:p>
        </p:txBody>
      </p:sp>
      <p:sp>
        <p:nvSpPr>
          <p:cNvPr id="197" name="The community exploring data science in education has two foci:…"/>
          <p:cNvSpPr txBox="1"/>
          <p:nvPr>
            <p:ph type="body" idx="1"/>
          </p:nvPr>
        </p:nvSpPr>
        <p:spPr>
          <a:xfrm>
            <a:off x="1270000" y="4001514"/>
            <a:ext cx="21844000" cy="8432801"/>
          </a:xfrm>
          <a:prstGeom prst="rect">
            <a:avLst/>
          </a:prstGeom>
        </p:spPr>
        <p:txBody>
          <a:bodyPr/>
          <a:lstStyle/>
          <a:p>
            <a:pPr/>
            <a:r>
              <a:t>The</a:t>
            </a:r>
            <a:r>
              <a:rPr b="1"/>
              <a:t> </a:t>
            </a:r>
            <a:r>
              <a:t>community exploring data science </a:t>
            </a:r>
            <a:r>
              <a:rPr i="1"/>
              <a:t>in</a:t>
            </a:r>
            <a:r>
              <a:t> </a:t>
            </a:r>
            <a:r>
              <a:rPr i="1"/>
              <a:t>education</a:t>
            </a:r>
            <a:r>
              <a:t> has two foci:</a:t>
            </a:r>
          </a:p>
          <a:p>
            <a:pPr lvl="1" marL="1778000" indent="-889000">
              <a:buClrTx/>
              <a:buAutoNum type="arabicPeriod" startAt="1"/>
            </a:pPr>
            <a:r>
              <a:rPr b="1"/>
              <a:t>Educational Data Science </a:t>
            </a:r>
            <a:r>
              <a:t>(EDS), focusing on using data science tools to support research (</a:t>
            </a:r>
            <a:r>
              <a:rPr u="sng">
                <a:hlinkClick r:id="rId2" invalidUrl="" action="" tgtFrame="" tooltip="" history="1" highlightClick="0" endSnd="0"/>
              </a:rPr>
              <a:t>McFarland et al., 2021</a:t>
            </a:r>
            <a:r>
              <a:t>)</a:t>
            </a:r>
          </a:p>
          <a:p>
            <a:pPr lvl="2"/>
            <a:r>
              <a:t>“. . . it is an umbrella for a fleet of new computational techniques being used to identify new forms of data, measures, descriptives, predictions, and experiments in education.” (</a:t>
            </a:r>
            <a:r>
              <a:rPr u="sng">
                <a:hlinkClick r:id="rId3" invalidUrl="" action="" tgtFrame="" tooltip="" history="1" highlightClick="0" endSnd="0"/>
              </a:rPr>
              <a:t>McFarland et al. (2021)</a:t>
            </a:r>
            <a:r>
              <a:t>)</a:t>
            </a:r>
          </a:p>
          <a:p>
            <a:pPr lvl="1" marL="1778000" indent="-889000">
              <a:buClrTx/>
              <a:buAutoNum type="arabicPeriod" startAt="1"/>
            </a:pPr>
            <a:r>
              <a:rPr b="1"/>
              <a:t>Data Science Education </a:t>
            </a:r>
            <a:r>
              <a:t>(DSE), exploring data science as a context for learning (</a:t>
            </a:r>
            <a:r>
              <a:rPr u="sng">
                <a:hlinkClick r:id="rId4" invalidUrl="" action="" tgtFrame="" tooltip="" history="1" highlightClick="0" endSnd="0"/>
              </a:rPr>
              <a:t>Wilkerson &amp; Polman, 2019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ome logistics"/>
          <p:cNvSpPr txBox="1"/>
          <p:nvPr>
            <p:ph type="title"/>
          </p:nvPr>
        </p:nvSpPr>
        <p:spPr>
          <a:xfrm>
            <a:off x="1270000" y="3879711"/>
            <a:ext cx="21844000" cy="3873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pPr/>
            <a:r>
              <a:t>Some logistics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A bit about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bit about me</a:t>
            </a:r>
          </a:p>
        </p:txBody>
      </p:sp>
      <p:sp>
        <p:nvSpPr>
          <p:cNvPr id="202" name="Some logistic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Some logistics</a:t>
            </a:r>
          </a:p>
        </p:txBody>
      </p:sp>
      <p:pic>
        <p:nvPicPr>
          <p:cNvPr id="203" name="PXL_20220108_190746322.PORTRAIT (2).jpg" descr="PXL_20220108_190746322.PORTRAIT (2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0791" y="4753983"/>
            <a:ext cx="5598729" cy="7467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XL_20211107_174711645.PORTRAIT.jpg" descr="PXL_20211107_174711645.PORTRAI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69859" y="5146811"/>
            <a:ext cx="5009692" cy="6681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A bit about from where I co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bit about from where I come</a:t>
            </a:r>
          </a:p>
        </p:txBody>
      </p:sp>
      <p:sp>
        <p:nvSpPr>
          <p:cNvPr id="207" name="Some logistic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Some logistics</a:t>
            </a:r>
          </a:p>
        </p:txBody>
      </p:sp>
      <p:pic>
        <p:nvPicPr>
          <p:cNvPr id="208" name="2022-04-26_20-28-07.png" descr="2022-04-26_20-28-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0038" y="4596840"/>
            <a:ext cx="8585201" cy="502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2022-04-26_20-27-37.png" descr="2022-04-26_20-27-3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22356" y="4023289"/>
            <a:ext cx="11760201" cy="876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A bit more about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bit more about me</a:t>
            </a:r>
          </a:p>
        </p:txBody>
      </p:sp>
      <p:sp>
        <p:nvSpPr>
          <p:cNvPr id="214" name="Some logistic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Some logistics</a:t>
            </a:r>
          </a:p>
        </p:txBody>
      </p:sp>
      <p:sp>
        <p:nvSpPr>
          <p:cNvPr id="215" name="I study teaching, learning, and educational systems…"/>
          <p:cNvSpPr txBox="1"/>
          <p:nvPr>
            <p:ph type="body" sz="half" idx="1"/>
          </p:nvPr>
        </p:nvSpPr>
        <p:spPr>
          <a:xfrm>
            <a:off x="1270000" y="3971994"/>
            <a:ext cx="10834197" cy="8432801"/>
          </a:xfrm>
          <a:prstGeom prst="rect">
            <a:avLst/>
          </a:prstGeom>
        </p:spPr>
        <p:txBody>
          <a:bodyPr/>
          <a:lstStyle/>
          <a:p>
            <a:pPr/>
            <a:r>
              <a:t>I study teaching, learning, and educational systems</a:t>
            </a:r>
          </a:p>
          <a:p>
            <a:pPr/>
            <a:r>
              <a:t>I focus on science education, but I also explore STEM disciplines</a:t>
            </a:r>
          </a:p>
          <a:p>
            <a:pPr/>
            <a:r>
              <a:t>I do so using a range of methods, but my strengths are in educational data science </a:t>
            </a:r>
          </a:p>
        </p:txBody>
      </p:sp>
      <p:pic>
        <p:nvPicPr>
          <p:cNvPr id="2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83121" y="3659973"/>
            <a:ext cx="9063233" cy="6396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81234" y="10091253"/>
            <a:ext cx="3867005" cy="30632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And how I became interested in these top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how I became interested in these topics</a:t>
            </a:r>
          </a:p>
        </p:txBody>
      </p:sp>
      <p:sp>
        <p:nvSpPr>
          <p:cNvPr id="220" name="Some logistic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Some logistics</a:t>
            </a:r>
          </a:p>
        </p:txBody>
      </p:sp>
      <p:sp>
        <p:nvSpPr>
          <p:cNvPr id="221" name="2011: Saw high school students become proud of a graph they created…"/>
          <p:cNvSpPr txBox="1"/>
          <p:nvPr>
            <p:ph type="body" idx="1"/>
          </p:nvPr>
        </p:nvSpPr>
        <p:spPr>
          <a:xfrm>
            <a:off x="1270000" y="3971994"/>
            <a:ext cx="21534737" cy="8432801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2011</a:t>
            </a:r>
            <a:r>
              <a:t>: Saw high school students become proud of a graph they created</a:t>
            </a:r>
          </a:p>
          <a:p>
            <a:pPr/>
            <a:r>
              <a:rPr b="1"/>
              <a:t>2014</a:t>
            </a:r>
            <a:r>
              <a:t>: Learned R in a class on multi-level modeling</a:t>
            </a:r>
          </a:p>
          <a:p>
            <a:pPr/>
            <a:r>
              <a:rPr b="1"/>
              <a:t>2015</a:t>
            </a:r>
            <a:r>
              <a:t>: Was exposed to educational research on students’ </a:t>
            </a:r>
            <a:r>
              <a:rPr i="1"/>
              <a:t>data modeling</a:t>
            </a:r>
            <a:endParaRPr i="1"/>
          </a:p>
          <a:p>
            <a:pPr/>
            <a:r>
              <a:rPr b="1"/>
              <a:t>2015-Present</a:t>
            </a:r>
            <a:r>
              <a:t>: Engaged in cycles of learning, applying, and learning more around the topic of </a:t>
            </a:r>
            <a:r>
              <a:rPr i="1"/>
              <a:t>data science in education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als for tod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Goals for today</a:t>
            </a:r>
          </a:p>
        </p:txBody>
      </p:sp>
      <p:sp>
        <p:nvSpPr>
          <p:cNvPr id="224" name="Some logistic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Some logistics</a:t>
            </a:r>
          </a:p>
        </p:txBody>
      </p:sp>
      <p:sp>
        <p:nvSpPr>
          <p:cNvPr id="225" name="Articulate a thesis about the nature of data science in educ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89000" indent="-889000">
              <a:buClrTx/>
              <a:buAutoNum type="arabicPeriod" startAt="1"/>
            </a:pPr>
            <a:r>
              <a:rPr b="1"/>
              <a:t>Articulate a thesis</a:t>
            </a:r>
            <a:r>
              <a:t> about the nature of data science in education</a:t>
            </a:r>
          </a:p>
          <a:p>
            <a:pPr marL="889000" indent="-889000">
              <a:buClrTx/>
              <a:buAutoNum type="arabicPeriod" startAt="1"/>
            </a:pPr>
            <a:r>
              <a:rPr b="1"/>
              <a:t>Describe some prior research</a:t>
            </a:r>
            <a:r>
              <a:t> (mine and others’) that speaks to this thesis</a:t>
            </a:r>
          </a:p>
          <a:p>
            <a:pPr marL="889000" indent="-889000">
              <a:buClrTx/>
              <a:buAutoNum type="arabicPeriod" startAt="1"/>
            </a:pPr>
            <a:r>
              <a:rPr b="1"/>
              <a:t>Work toward a model</a:t>
            </a:r>
            <a:r>
              <a:rPr i="1"/>
              <a:t> </a:t>
            </a:r>
            <a:r>
              <a:t>of how humans can use machines for research in a cooperative mode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he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pPr/>
            <a:r>
              <a:t>Thesis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A Story"/>
          <p:cNvSpPr txBox="1"/>
          <p:nvPr>
            <p:ph type="title"/>
          </p:nvPr>
        </p:nvSpPr>
        <p:spPr>
          <a:xfrm>
            <a:off x="1270000" y="3879711"/>
            <a:ext cx="21844000" cy="3873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pPr/>
            <a:r>
              <a:t>A Story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he transformative potential of data science in edu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2145">
              <a:defRPr spc="-199" sz="6636"/>
            </a:lvl1pPr>
          </a:lstStyle>
          <a:p>
            <a:pPr/>
            <a:r>
              <a:t>The transformative potential of data science in education</a:t>
            </a:r>
          </a:p>
        </p:txBody>
      </p:sp>
      <p:sp>
        <p:nvSpPr>
          <p:cNvPr id="230" name="Thesi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Thesis</a:t>
            </a:r>
          </a:p>
        </p:txBody>
      </p:sp>
      <p:sp>
        <p:nvSpPr>
          <p:cNvPr id="231" name="“The main message of this article is that the digital age is having a profound impact on statistics and the nature of data analysis, and these changes necessitate reevaluation of the training and education practices in statistics.…"/>
          <p:cNvSpPr txBox="1"/>
          <p:nvPr>
            <p:ph type="body" idx="1"/>
          </p:nvPr>
        </p:nvSpPr>
        <p:spPr>
          <a:xfrm>
            <a:off x="1270000" y="3848100"/>
            <a:ext cx="21844000" cy="8432800"/>
          </a:xfrm>
          <a:prstGeom prst="rect">
            <a:avLst/>
          </a:prstGeom>
        </p:spPr>
        <p:txBody>
          <a:bodyPr/>
          <a:lstStyle/>
          <a:p>
            <a:pPr lvl="1"/>
            <a:r>
              <a:t>“The main message of this article is that </a:t>
            </a:r>
            <a:r>
              <a:rPr b="1"/>
              <a:t>the digital age is having a profound impact on statistics and the nature of data analysis</a:t>
            </a:r>
            <a:r>
              <a:t>, and </a:t>
            </a:r>
            <a:r>
              <a:rPr b="1"/>
              <a:t>these changes necessitate reevaluation of the training and education practices in statistics</a:t>
            </a:r>
            <a:r>
              <a:t>.</a:t>
            </a:r>
          </a:p>
          <a:p>
            <a:pPr lvl="1"/>
            <a:r>
              <a:t>“In particular, </a:t>
            </a:r>
            <a:r>
              <a:rPr b="1"/>
              <a:t>computing is an increasingly important and necessary aspect of a statistician’s work</a:t>
            </a:r>
            <a:r>
              <a:t>, and needs to be incorporated more fully into statistics training.”</a:t>
            </a:r>
          </a:p>
          <a:p>
            <a:pPr lvl="1" marL="0" indent="558800">
              <a:buSzTx/>
              <a:buNone/>
              <a:defRPr sz="2600"/>
            </a:pPr>
            <a:r>
              <a:rPr u="sng">
                <a:hlinkClick r:id="rId2" invalidUrl="" action="" tgtFrame="" tooltip="" history="1" highlightClick="0" endSnd="0"/>
              </a:rPr>
              <a:t>Nolan and Temple Lang (2012)</a:t>
            </a:r>
            <a:r>
              <a:t>, </a:t>
            </a:r>
            <a:r>
              <a:rPr i="1"/>
              <a:t>The American Statistician</a:t>
            </a:r>
          </a:p>
        </p:txBody>
      </p:sp>
      <p:sp>
        <p:nvSpPr>
          <p:cNvPr id="232" name="See also: Bargagliotti et al. (2021), Hardin et al. (2015), Hardin et al. (2021), LaMar &amp; Boaler (2021), Lee &amp; Campbell (2020), Rosenberg et al. (2020), Wilkerson &amp; Polman (2018)"/>
          <p:cNvSpPr txBox="1"/>
          <p:nvPr/>
        </p:nvSpPr>
        <p:spPr>
          <a:xfrm>
            <a:off x="1540956" y="10837526"/>
            <a:ext cx="21302087" cy="2002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1117600" indent="-558800" algn="l" defTabSz="2438400">
              <a:spcBef>
                <a:spcPts val="2400"/>
              </a:spcBef>
              <a:buClr>
                <a:srgbClr val="000000"/>
              </a:buClr>
              <a:buSzPct val="100000"/>
              <a:buChar char="•"/>
              <a:defRPr sz="3200"/>
            </a:pPr>
          </a:p>
          <a:p>
            <a:pPr lvl="1" defTabSz="2438400">
              <a:spcBef>
                <a:spcPts val="2400"/>
              </a:spcBef>
              <a:defRPr sz="3200"/>
            </a:pPr>
            <a:r>
              <a:t>See also: </a:t>
            </a:r>
            <a:r>
              <a:rPr u="sng">
                <a:hlinkClick r:id="rId3" invalidUrl="" action="" tgtFrame="" tooltip="" history="1" highlightClick="0" endSnd="0"/>
              </a:rPr>
              <a:t>Bargagliotti et al. (2021)</a:t>
            </a:r>
            <a:r>
              <a:t>, </a:t>
            </a:r>
            <a:r>
              <a:rPr u="sng">
                <a:hlinkClick r:id="rId4" invalidUrl="" action="" tgtFrame="" tooltip="" history="1" highlightClick="0" endSnd="0"/>
              </a:rPr>
              <a:t>Hardin et al. (2015)</a:t>
            </a:r>
            <a:r>
              <a:t>, </a:t>
            </a:r>
            <a:r>
              <a:rPr u="sng">
                <a:hlinkClick r:id="rId5" invalidUrl="" action="" tgtFrame="" tooltip="" history="1" highlightClick="0" endSnd="0"/>
              </a:rPr>
              <a:t>Hardin et al. (2021)</a:t>
            </a:r>
            <a:r>
              <a:t>, </a:t>
            </a:r>
            <a:r>
              <a:rPr u="sng">
                <a:hlinkClick r:id="rId6" invalidUrl="" action="" tgtFrame="" tooltip="" history="1" highlightClick="0" endSnd="0"/>
              </a:rPr>
              <a:t>LaMar &amp; Boaler (2021)</a:t>
            </a:r>
            <a:r>
              <a:t>, </a:t>
            </a:r>
            <a:r>
              <a:rPr u="sng">
                <a:hlinkClick r:id="rId7" invalidUrl="" action="" tgtFrame="" tooltip="" history="1" highlightClick="0" endSnd="0"/>
              </a:rPr>
              <a:t>Lee &amp; Campbell (2020)</a:t>
            </a:r>
            <a:r>
              <a:t>, </a:t>
            </a:r>
            <a:r>
              <a:rPr u="sng">
                <a:hlinkClick r:id="rId8" invalidUrl="" action="" tgtFrame="" tooltip="" history="1" highlightClick="0" endSnd="0"/>
              </a:rPr>
              <a:t>Rosenberg et al. (2020)</a:t>
            </a:r>
            <a:r>
              <a:t>, </a:t>
            </a:r>
            <a:r>
              <a:rPr u="sng">
                <a:hlinkClick r:id="rId9" invalidUrl="" action="" tgtFrame="" tooltip="" history="1" highlightClick="0" endSnd="0"/>
              </a:rPr>
              <a:t>Wilkerson &amp; Polman (2018)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Others have expressed some ca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Others have expressed some caution</a:t>
            </a:r>
          </a:p>
        </p:txBody>
      </p:sp>
      <p:sp>
        <p:nvSpPr>
          <p:cNvPr id="235" name="Thesi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Thesis</a:t>
            </a:r>
          </a:p>
        </p:txBody>
      </p:sp>
      <p:sp>
        <p:nvSpPr>
          <p:cNvPr id="236" name="Is data science really that different from statistics education? (Rubin, 2019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 data science really that different from statistics education? </a:t>
            </a:r>
            <a:r>
              <a:rPr u="sng">
                <a:hlinkClick r:id="rId2" invalidUrl="" action="" tgtFrame="" tooltip="" history="1" highlightClick="0" endSnd="0"/>
              </a:rPr>
              <a:t>(Rubin, 2019)</a:t>
            </a:r>
          </a:p>
          <a:p>
            <a:pPr/>
            <a:r>
              <a:t>How should we think about the factors influencing how students engage with data? (</a:t>
            </a:r>
            <a:r>
              <a:rPr u="sng">
                <a:hlinkClick r:id="rId3" invalidUrl="" action="" tgtFrame="" tooltip="" history="1" highlightClick="0" endSnd="0"/>
              </a:rPr>
              <a:t>Lee et al., 2021</a:t>
            </a:r>
            <a:r>
              <a:t>)</a:t>
            </a:r>
          </a:p>
          <a:p>
            <a:pPr/>
            <a:r>
              <a:t>Who benefits from abundant data and computing power (</a:t>
            </a:r>
            <a:r>
              <a:rPr u="sng">
                <a:hlinkClick r:id="rId4" invalidUrl="" action="" tgtFrame="" tooltip="" history="1" highlightClick="0" endSnd="0"/>
              </a:rPr>
              <a:t>D’Ignazio &amp; Klein, 2020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An initial attempt at a the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initial attempt at a thesis</a:t>
            </a:r>
          </a:p>
        </p:txBody>
      </p:sp>
      <p:sp>
        <p:nvSpPr>
          <p:cNvPr id="239" name="Thesi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Thesis</a:t>
            </a:r>
          </a:p>
        </p:txBody>
      </p:sp>
      <p:sp>
        <p:nvSpPr>
          <p:cNvPr id="240" name="Educational data science has a role in education, but how we do this work matters in terms of impact sustainability over time…"/>
          <p:cNvSpPr txBox="1"/>
          <p:nvPr>
            <p:ph type="body" idx="1"/>
          </p:nvPr>
        </p:nvSpPr>
        <p:spPr>
          <a:xfrm>
            <a:off x="1270000" y="4001514"/>
            <a:ext cx="21409915" cy="8432801"/>
          </a:xfrm>
          <a:prstGeom prst="rect">
            <a:avLst/>
          </a:prstGeom>
        </p:spPr>
        <p:txBody>
          <a:bodyPr/>
          <a:lstStyle/>
          <a:p>
            <a:pPr/>
            <a:r>
              <a:t>Educational data science has a role in education, but </a:t>
            </a:r>
            <a:r>
              <a:rPr b="1"/>
              <a:t>how we do this work matters </a:t>
            </a:r>
            <a:r>
              <a:t>in terms of impact sustainability over time</a:t>
            </a:r>
          </a:p>
          <a:p>
            <a:pPr/>
            <a:r>
              <a:t>But, I want to use this retreat to rethink this work and progress toward a model of what this “how” can look like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Why does this matt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does this matter?</a:t>
            </a:r>
          </a:p>
        </p:txBody>
      </p:sp>
      <p:sp>
        <p:nvSpPr>
          <p:cNvPr id="243" name="Thesi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Thesis</a:t>
            </a:r>
          </a:p>
        </p:txBody>
      </p:sp>
      <p:sp>
        <p:nvSpPr>
          <p:cNvPr id="244" name="To step back from this thesis, I hope working toward this model can inform the work of the LEAD Graduate School and Research Network (and this retreat)…"/>
          <p:cNvSpPr txBox="1"/>
          <p:nvPr>
            <p:ph type="body" idx="1"/>
          </p:nvPr>
        </p:nvSpPr>
        <p:spPr>
          <a:xfrm>
            <a:off x="1270000" y="4001514"/>
            <a:ext cx="21081994" cy="8432801"/>
          </a:xfrm>
          <a:prstGeom prst="rect">
            <a:avLst/>
          </a:prstGeom>
        </p:spPr>
        <p:txBody>
          <a:bodyPr/>
          <a:lstStyle/>
          <a:p>
            <a:pPr/>
            <a:r>
              <a:t>To step back from this thesis, I hope working toward this model can inform the work of the LEAD Graduate School and Research Network (and this retreat) </a:t>
            </a:r>
          </a:p>
          <a:p>
            <a:pPr/>
            <a:r>
              <a:t>I also hope to complement the talks of other scholars—external and members of the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rior Re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pPr/>
            <a:r>
              <a:t>Prior Research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ombining qualitative and machine learning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defRPr spc="-209" sz="6972"/>
            </a:lvl1pPr>
          </a:lstStyle>
          <a:p>
            <a:pPr/>
            <a:r>
              <a:t>Combining qualitative and machine learning methods</a:t>
            </a:r>
          </a:p>
        </p:txBody>
      </p:sp>
      <p:sp>
        <p:nvSpPr>
          <p:cNvPr id="251" name="Prior Research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Prior Research</a:t>
            </a:r>
          </a:p>
        </p:txBody>
      </p:sp>
      <p:pic>
        <p:nvPicPr>
          <p:cNvPr id="252" name="Screen Shot 2022-04-26 at 10.27.09 PM.png" descr="Screen Shot 2022-04-26 at 10.27.0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594" y="3587064"/>
            <a:ext cx="10934701" cy="3446966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Rosenberg &amp; Krist (2021), Combining Machine Learning and Qualitative Methods to Elaborate Students’ Ideas About the Generality of their Model-Based Explanations"/>
          <p:cNvSpPr txBox="1"/>
          <p:nvPr/>
        </p:nvSpPr>
        <p:spPr>
          <a:xfrm>
            <a:off x="632594" y="7220053"/>
            <a:ext cx="10934701" cy="2535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Rosenberg &amp; Krist (2021), Combining Machine Learning and Qualitative Methods to Elaborate Students’ Ideas About the Generality of their Model-Based Explanations </a:t>
            </a:r>
          </a:p>
        </p:txBody>
      </p:sp>
      <p:pic>
        <p:nvPicPr>
          <p:cNvPr id="254" name="Screen Shot 2022-04-26 at 10.28.28 PM.png" descr="Screen Shot 2022-04-26 at 10.28.28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30160" y="3909417"/>
            <a:ext cx="10934701" cy="7886701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Theory-based Computational Analysis of Classroom Audiovisual Data (NSF-supported)"/>
          <p:cNvSpPr txBox="1"/>
          <p:nvPr/>
        </p:nvSpPr>
        <p:spPr>
          <a:xfrm>
            <a:off x="12485669" y="11869815"/>
            <a:ext cx="9819531" cy="1316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/>
            </a:pPr>
            <a:r>
              <a:rPr u="sng">
                <a:hlinkClick r:id="rId5" invalidUrl="" action="" tgtFrame="" tooltip="" history="1" highlightClick="0" endSnd="0"/>
              </a:rPr>
              <a:t>Theory-based Computational Analysis of Classroom Audiovisual Data</a:t>
            </a:r>
            <a:r>
              <a:t> (NSF-supported)</a:t>
            </a:r>
          </a:p>
        </p:txBody>
      </p:sp>
      <p:sp>
        <p:nvSpPr>
          <p:cNvPr id="256" name="https://faast.shinyapps.io/generality-shiny/"/>
          <p:cNvSpPr txBox="1"/>
          <p:nvPr/>
        </p:nvSpPr>
        <p:spPr>
          <a:xfrm>
            <a:off x="1492968" y="10888231"/>
            <a:ext cx="9213952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u="sng"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https://faast.shinyapps.io/generality-shiny/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upporting learners’ to use Bayesian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pc="-246" sz="8232"/>
            </a:lvl1pPr>
          </a:lstStyle>
          <a:p>
            <a:pPr/>
            <a:r>
              <a:t>Supporting learners’ to use Bayesian methods</a:t>
            </a:r>
          </a:p>
        </p:txBody>
      </p:sp>
      <p:sp>
        <p:nvSpPr>
          <p:cNvPr id="259" name="Prior Research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Prior Research</a:t>
            </a:r>
          </a:p>
        </p:txBody>
      </p:sp>
      <p:pic>
        <p:nvPicPr>
          <p:cNvPr id="260" name="esm-iccs.png" descr="esm-icc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4359" y="3459424"/>
            <a:ext cx="7758904" cy="7758904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Rosenberg et al. (2020), How does situational engagement vary between learners, situations, and classrooms?"/>
          <p:cNvSpPr txBox="1"/>
          <p:nvPr/>
        </p:nvSpPr>
        <p:spPr>
          <a:xfrm>
            <a:off x="859452" y="11528152"/>
            <a:ext cx="10748718" cy="1925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Rosenberg et al. (2020), How does situational engagement vary between learners, situations, and classrooms?</a:t>
            </a:r>
          </a:p>
        </p:txBody>
      </p:sp>
      <p:pic>
        <p:nvPicPr>
          <p:cNvPr id="262" name="Screen Shot 2022-04-26 at 10.33.56 PM.png" descr="Screen Shot 2022-04-26 at 10.33.56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84565" y="3458115"/>
            <a:ext cx="6090679" cy="9405142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Rosenberg et al. (2022), Making Sense of Uncertainty in the Science Classroom: A Bayesian Approach"/>
          <p:cNvSpPr txBox="1"/>
          <p:nvPr/>
        </p:nvSpPr>
        <p:spPr>
          <a:xfrm>
            <a:off x="18627028" y="4974576"/>
            <a:ext cx="5461001" cy="3145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Rosenberg et al. (2022), Making Sense of Uncertainty in the Science Classroom: A Bayesian Approach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ML and AI Edu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ML and AI Education</a:t>
            </a:r>
          </a:p>
        </p:txBody>
      </p:sp>
      <p:sp>
        <p:nvSpPr>
          <p:cNvPr id="266" name="Prior Research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Prior Research</a:t>
            </a:r>
          </a:p>
        </p:txBody>
      </p:sp>
      <p:sp>
        <p:nvSpPr>
          <p:cNvPr id="267" name="Understanding how students make informal predictions (Konold, 1989, Informal Conceptions of Probability)"/>
          <p:cNvSpPr txBox="1"/>
          <p:nvPr>
            <p:ph type="body" idx="1"/>
          </p:nvPr>
        </p:nvSpPr>
        <p:spPr>
          <a:xfrm>
            <a:off x="1270000" y="3649677"/>
            <a:ext cx="21844000" cy="8432801"/>
          </a:xfrm>
          <a:prstGeom prst="rect">
            <a:avLst/>
          </a:prstGeom>
        </p:spPr>
        <p:txBody>
          <a:bodyPr/>
          <a:lstStyle/>
          <a:p>
            <a:pPr/>
            <a:r>
              <a:t>Understanding how students make informal predictions (</a:t>
            </a:r>
            <a:r>
              <a:rPr u="sng">
                <a:hlinkClick r:id="rId2" invalidUrl="" action="" tgtFrame="" tooltip="" history="1" highlightClick="0" endSnd="0"/>
              </a:rPr>
              <a:t>Konold, 1989, Informal Conceptions of Probability</a:t>
            </a:r>
            <a:r>
              <a:t>)</a:t>
            </a:r>
          </a:p>
        </p:txBody>
      </p:sp>
      <p:pic>
        <p:nvPicPr>
          <p:cNvPr id="268" name="Screen Shot 2022-04-26 at 10.40.27 PM.png" descr="Screen Shot 2022-04-26 at 10.40.2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161" y="5732277"/>
            <a:ext cx="18376473" cy="6002258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Tatar et al. (2021), Modeling Unstructured Data: Teachers as Learners and Designers of Technology-enhanced Artificial Intelligence Curriculum"/>
          <p:cNvSpPr txBox="1"/>
          <p:nvPr/>
        </p:nvSpPr>
        <p:spPr>
          <a:xfrm>
            <a:off x="18777622" y="6841894"/>
            <a:ext cx="5141281" cy="4364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 u="sng">
                <a:hlinkClick r:id="" invalidUrl="" action="ppaction://hlinkshowjump?jump=nextslide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" invalidUrl="" action="ppaction://hlinkshowjump?jump=nextslide" tgtFrame="" tooltip="" history="1" highlightClick="0" endSnd="0"/>
              </a:rPr>
              <a:t>Tatar et al. (2021), Modeling Unstructured Data: Teachers as Learners and Designers of Technology-enhanced Artificial Intelligence Curriculum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Data Science and Just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Science and Justice</a:t>
            </a:r>
          </a:p>
        </p:txBody>
      </p:sp>
      <p:sp>
        <p:nvSpPr>
          <p:cNvPr id="272" name="Prior Research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Prior Research</a:t>
            </a:r>
          </a:p>
        </p:txBody>
      </p:sp>
      <p:sp>
        <p:nvSpPr>
          <p:cNvPr id="273" name="Rubel et al. (2016), Teaching Mathematics for Spatial Justice: An Investigation of the Lottery"/>
          <p:cNvSpPr txBox="1"/>
          <p:nvPr/>
        </p:nvSpPr>
        <p:spPr>
          <a:xfrm>
            <a:off x="4549997" y="9696233"/>
            <a:ext cx="5609957" cy="3145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Rubel et al. (2016), Teaching Mathematics for Spatial Justice: An Investigation of the Lottery</a:t>
            </a:r>
          </a:p>
        </p:txBody>
      </p:sp>
      <p:pic>
        <p:nvPicPr>
          <p:cNvPr id="274" name="Screen Shot 2022-04-26 at 10.45.41 PM.png" descr="Screen Shot 2022-04-26 at 10.45.4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3358" y="3383820"/>
            <a:ext cx="12236835" cy="6255993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“And notice it’s ranked number one in certain areas, right. Uh, ok and let’s look—so it’s orange around Inglewood and here this area between Compton and Carson.”…"/>
          <p:cNvSpPr txBox="1"/>
          <p:nvPr/>
        </p:nvSpPr>
        <p:spPr>
          <a:xfrm>
            <a:off x="15700598" y="3126485"/>
            <a:ext cx="5609956" cy="9850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/>
            </a:pPr>
            <a:r>
              <a:t>“And notice </a:t>
            </a:r>
            <a:r>
              <a:rPr b="1"/>
              <a:t>it’s ranked number one in certain areas, right</a:t>
            </a:r>
            <a:r>
              <a:t>. Uh, ok and let’s look—so it’s orange around Inglewood and here this area between Compton and Carson.”</a:t>
            </a:r>
          </a:p>
          <a:p>
            <a:pPr>
              <a:defRPr sz="3600"/>
            </a:pPr>
          </a:p>
          <a:p>
            <a:pPr>
              <a:defRPr sz="3600"/>
            </a:pPr>
            <a:r>
              <a:rPr u="sng">
                <a:hlinkClick r:id="rId4" invalidUrl="" action="" tgtFrame="" tooltip="" history="1" highlightClick="0" endSnd="0"/>
              </a:rPr>
              <a:t>Philip et al. (2016), Becoming Racially Literate About Data and Data-Literate About Race: Data Visualizations in the Classroom as a Site of Racial-Ideological Micro-Contestations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cience Education and New Forms of Med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Science Education and New Forms of Media</a:t>
            </a:r>
          </a:p>
        </p:txBody>
      </p:sp>
      <p:sp>
        <p:nvSpPr>
          <p:cNvPr id="278" name="Prior Research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Prior Research</a:t>
            </a:r>
          </a:p>
        </p:txBody>
      </p:sp>
      <p:sp>
        <p:nvSpPr>
          <p:cNvPr id="279" name="Most participants in a Twitter-based network were involved in substantive conversations (Rosenberg et al., 2020, Idle chatter or compelling conversation?)…"/>
          <p:cNvSpPr txBox="1"/>
          <p:nvPr>
            <p:ph type="body" sz="half" idx="1"/>
          </p:nvPr>
        </p:nvSpPr>
        <p:spPr>
          <a:xfrm>
            <a:off x="1270000" y="4001514"/>
            <a:ext cx="10955165" cy="8432801"/>
          </a:xfrm>
          <a:prstGeom prst="rect">
            <a:avLst/>
          </a:prstGeom>
        </p:spPr>
        <p:txBody>
          <a:bodyPr/>
          <a:lstStyle/>
          <a:p>
            <a:pPr lvl="1" marL="1017016" indent="-508508" defTabSz="2218944">
              <a:spcBef>
                <a:spcPts val="2100"/>
              </a:spcBef>
              <a:defRPr sz="4368"/>
            </a:pPr>
            <a:r>
              <a:t>Most participants in a Twitter-based network were involved in substantive conversations (</a:t>
            </a:r>
            <a:r>
              <a:rPr u="sng">
                <a:hlinkClick r:id="rId3" invalidUrl="" action="" tgtFrame="" tooltip="" history="1" highlightClick="0" endSnd="0"/>
              </a:rPr>
              <a:t>Rosenberg et al., 2020, Idle chatter or compelling conversation?</a:t>
            </a:r>
            <a:r>
              <a:t>)</a:t>
            </a:r>
          </a:p>
          <a:p>
            <a:pPr lvl="1" marL="1017016" indent="-508508" defTabSz="2218944">
              <a:spcBef>
                <a:spcPts val="2100"/>
              </a:spcBef>
              <a:defRPr sz="4368"/>
            </a:pPr>
            <a:r>
              <a:t>Posts on Twitter about the NGSS were very positive—much mores than posts about the CCSS (</a:t>
            </a:r>
            <a:r>
              <a:rPr u="sng">
                <a:hlinkClick r:id="rId4" invalidUrl="" action="" tgtFrame="" tooltip="" history="1" highlightClick="0" endSnd="0"/>
              </a:rPr>
              <a:t>Rosenberg et al., 2020, The Next Generation Science Standards on Twitter</a:t>
            </a:r>
            <a:r>
              <a:t>)</a:t>
            </a:r>
          </a:p>
        </p:txBody>
      </p:sp>
      <p:sp>
        <p:nvSpPr>
          <p:cNvPr id="280" name="Rosenberg et al. (2022), Schools' Posts on Facebook Systematically Risk Students' Privacy"/>
          <p:cNvSpPr txBox="1"/>
          <p:nvPr/>
        </p:nvSpPr>
        <p:spPr>
          <a:xfrm>
            <a:off x="13531904" y="10492486"/>
            <a:ext cx="9638283" cy="1925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 u="sng"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Rosenberg et al. (2022), Schools' Posts on Facebook Systematically Risk Students' Privacy</a:t>
            </a:r>
          </a:p>
        </p:txBody>
      </p:sp>
      <p:pic>
        <p:nvPicPr>
          <p:cNvPr id="281" name="Screen Shot 2022-04-26 at 11.03.29 PM.png" descr="Screen Shot 2022-04-26 at 11.03.29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020793" y="3878300"/>
            <a:ext cx="6660504" cy="595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How I was planning to start this tal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I was </a:t>
            </a:r>
            <a:r>
              <a:rPr b="1" i="1">
                <a:latin typeface="Graphik"/>
                <a:ea typeface="Graphik"/>
                <a:cs typeface="Graphik"/>
                <a:sym typeface="Graphik"/>
              </a:rPr>
              <a:t>planning</a:t>
            </a:r>
            <a:r>
              <a:t> to start this talk</a:t>
            </a:r>
          </a:p>
        </p:txBody>
      </p:sp>
      <p:sp>
        <p:nvSpPr>
          <p:cNvPr id="159" name="A sto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 story</a:t>
            </a:r>
          </a:p>
        </p:txBody>
      </p:sp>
      <p:pic>
        <p:nvPicPr>
          <p:cNvPr id="160" name="Screen Shot 2022-04-26 at 12.03.41 PM.png" descr="Screen Shot 2022-04-26 at 12.03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9459" y="4705811"/>
            <a:ext cx="19064938" cy="63621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oward a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pPr/>
            <a:r>
              <a:t>Toward a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Back to the the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 to the thesis</a:t>
            </a:r>
          </a:p>
        </p:txBody>
      </p:sp>
      <p:sp>
        <p:nvSpPr>
          <p:cNvPr id="288" name="Toward a Mode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Toward a Model</a:t>
            </a:r>
          </a:p>
        </p:txBody>
      </p:sp>
      <p:sp>
        <p:nvSpPr>
          <p:cNvPr id="289" name="Educational data science has a role in education, but how we do this work matters in terms of impact and sustainability over time…"/>
          <p:cNvSpPr txBox="1"/>
          <p:nvPr>
            <p:ph type="body" idx="1"/>
          </p:nvPr>
        </p:nvSpPr>
        <p:spPr>
          <a:xfrm>
            <a:off x="1270000" y="4001514"/>
            <a:ext cx="21844000" cy="8432801"/>
          </a:xfrm>
          <a:prstGeom prst="rect">
            <a:avLst/>
          </a:prstGeom>
        </p:spPr>
        <p:txBody>
          <a:bodyPr/>
          <a:lstStyle/>
          <a:p>
            <a:pPr/>
            <a:r>
              <a:t>Educational data science has a role in education, but how we do this work matters in terms of impact and sustainability over time</a:t>
            </a:r>
          </a:p>
          <a:p>
            <a:pPr/>
            <a:r>
              <a:t>How should research related to data science in education progress?</a:t>
            </a:r>
          </a:p>
          <a:p>
            <a:pPr/>
            <a:r>
              <a:t>Let’s try to </a:t>
            </a:r>
            <a:r>
              <a:rPr i="1"/>
              <a:t>model </a:t>
            </a:r>
            <a:r>
              <a:t>this (cf. </a:t>
            </a:r>
            <a:r>
              <a:rPr u="sng">
                <a:hlinkClick r:id="rId2" invalidUrl="" action="" tgtFrame="" tooltip="" history="1" highlightClick="0" endSnd="0"/>
              </a:rPr>
              <a:t>Schwarz et al., 2009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Untitled drawing.jpg" descr="Untitled drawin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9587" y="566606"/>
            <a:ext cx="18064826" cy="12582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Why familiarity can mat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familiarity can matter</a:t>
            </a:r>
          </a:p>
        </p:txBody>
      </p:sp>
      <p:sp>
        <p:nvSpPr>
          <p:cNvPr id="294" name="Conclus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295" name="There is room for humans and computers in our work, but we need to know about both to be able to answer hard questions (Kubsch et al., 2022)…"/>
          <p:cNvSpPr txBox="1"/>
          <p:nvPr>
            <p:ph type="body" idx="1"/>
          </p:nvPr>
        </p:nvSpPr>
        <p:spPr>
          <a:xfrm>
            <a:off x="1270000" y="4001514"/>
            <a:ext cx="21844000" cy="8432801"/>
          </a:xfrm>
          <a:prstGeom prst="rect">
            <a:avLst/>
          </a:prstGeom>
        </p:spPr>
        <p:txBody>
          <a:bodyPr/>
          <a:lstStyle/>
          <a:p>
            <a:pPr/>
            <a:r>
              <a:t>There is room for humans and computers in our work, but we need to know about both to be able to answer hard questions (Kubsch et al., 2022)</a:t>
            </a:r>
          </a:p>
          <a:p>
            <a:pPr lvl="1"/>
            <a:r>
              <a:t>What are the tasks?</a:t>
            </a:r>
          </a:p>
          <a:p>
            <a:pPr lvl="1"/>
            <a:r>
              <a:t>Who or what (human or computer) is doing which tasks?</a:t>
            </a:r>
          </a:p>
          <a:p>
            <a:pPr lvl="1"/>
            <a:r>
              <a:t>Who or what should be doing which tasks?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pPr/>
            <a:r>
              <a:t>Conclusion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Why familiarity can mat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familiarity can matter</a:t>
            </a:r>
          </a:p>
        </p:txBody>
      </p:sp>
      <p:sp>
        <p:nvSpPr>
          <p:cNvPr id="300" name="Conclus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301" name="More of us in education can have an active role in shaping how AI, ML, and data are used…"/>
          <p:cNvSpPr txBox="1"/>
          <p:nvPr>
            <p:ph type="body" idx="1"/>
          </p:nvPr>
        </p:nvSpPr>
        <p:spPr>
          <a:xfrm>
            <a:off x="1270000" y="4001514"/>
            <a:ext cx="21844000" cy="8432801"/>
          </a:xfrm>
          <a:prstGeom prst="rect">
            <a:avLst/>
          </a:prstGeom>
        </p:spPr>
        <p:txBody>
          <a:bodyPr/>
          <a:lstStyle/>
          <a:p>
            <a:pPr/>
            <a:r>
              <a:t>More of us in education can have an active role in shaping how AI, ML, and data are used</a:t>
            </a:r>
          </a:p>
          <a:p>
            <a:pPr/>
            <a:r>
              <a:t>We can ignore, embrace, or work out </a:t>
            </a:r>
            <a:r>
              <a:rPr i="1"/>
              <a:t>for which tasks under what conditions </a:t>
            </a:r>
            <a:r>
              <a:t>we should use these advanced technologies (</a:t>
            </a:r>
            <a:r>
              <a:rPr u="sng">
                <a:hlinkClick r:id="rId2" invalidUrl="" action="" tgtFrame="" tooltip="" history="1" highlightClick="0" endSnd="0"/>
              </a:rPr>
              <a:t>Kissinger et al., 2022</a:t>
            </a:r>
            <a:r>
              <a:t>)</a:t>
            </a:r>
          </a:p>
          <a:p>
            <a:pPr/>
            <a:r>
              <a:t>I look forward to learning with and from you about this topic and others over the upcoming days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ease share the questions or remarks you have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defRPr spc="-236" sz="7896"/>
            </a:lvl1pPr>
          </a:lstStyle>
          <a:p>
            <a:pPr/>
            <a:r>
              <a:t>Please share the questions or remarks you have!</a:t>
            </a:r>
          </a:p>
        </p:txBody>
      </p:sp>
      <p:sp>
        <p:nvSpPr>
          <p:cNvPr id="304" name="Conclus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305" name="Thank you kindly to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0275" indent="-430275" defTabSz="1877567">
              <a:spcBef>
                <a:spcPts val="1800"/>
              </a:spcBef>
              <a:defRPr sz="3696"/>
            </a:pPr>
            <a:r>
              <a:t>Thank you kindly to: </a:t>
            </a:r>
          </a:p>
          <a:p>
            <a:pPr lvl="1" marL="860551" indent="-430275" defTabSz="1877567">
              <a:spcBef>
                <a:spcPts val="1800"/>
              </a:spcBef>
              <a:defRPr sz="3696"/>
            </a:pPr>
            <a:r>
              <a:t>Alisa Schmid and the the LEAD Scientific Coordination Team</a:t>
            </a:r>
          </a:p>
          <a:p>
            <a:pPr lvl="1" marL="860551" indent="-430275" defTabSz="1877567">
              <a:spcBef>
                <a:spcPts val="1800"/>
              </a:spcBef>
              <a:defRPr sz="3696"/>
            </a:pPr>
            <a:r>
              <a:t>LEAD members (special thanks to Christian Fischer)</a:t>
            </a:r>
          </a:p>
          <a:p>
            <a:pPr lvl="1" marL="860551" indent="-430275" defTabSz="1877567">
              <a:spcBef>
                <a:spcPts val="1800"/>
              </a:spcBef>
              <a:defRPr sz="3696"/>
            </a:pPr>
            <a:r>
              <a:t>LEAD Post-docs, Interns, and Students</a:t>
            </a:r>
          </a:p>
          <a:p>
            <a:pPr lvl="1" marL="860551" indent="-430275" defTabSz="1877567">
              <a:spcBef>
                <a:spcPts val="1800"/>
              </a:spcBef>
              <a:defRPr sz="3696"/>
            </a:pPr>
            <a:r>
              <a:t>Those hosting us in Untermarchtal</a:t>
            </a:r>
          </a:p>
          <a:p>
            <a:pPr lvl="1" marL="860551" indent="-430275" defTabSz="1877567">
              <a:spcBef>
                <a:spcPts val="1800"/>
              </a:spcBef>
              <a:defRPr sz="3696"/>
            </a:pPr>
            <a:r>
              <a:t>And the baker of the Dinkel Pur</a:t>
            </a:r>
          </a:p>
          <a:p>
            <a:pPr marL="430275" indent="-430275" defTabSz="1877567">
              <a:spcBef>
                <a:spcPts val="1800"/>
              </a:spcBef>
              <a:defRPr sz="3696"/>
            </a:pPr>
            <a:r>
              <a:t>Contact information:</a:t>
            </a:r>
          </a:p>
          <a:p>
            <a:pPr lvl="1" marL="860551" indent="-430275" defTabSz="1877567">
              <a:spcBef>
                <a:spcPts val="1800"/>
              </a:spcBef>
              <a:defRPr sz="3696"/>
            </a:pPr>
            <a:r>
              <a:t>Joshua Rosenberg, Ph.D.</a:t>
            </a:r>
          </a:p>
          <a:p>
            <a:pPr lvl="1" marL="860551" indent="-430275" defTabSz="1877567">
              <a:spcBef>
                <a:spcPts val="1800"/>
              </a:spcBef>
              <a:defRPr sz="3696"/>
            </a:pPr>
            <a:r>
              <a:rPr u="sng">
                <a:hlinkClick r:id="rId2" invalidUrl="" action="" tgtFrame="" tooltip="" history="1" highlightClick="0" endSnd="0"/>
              </a:rPr>
              <a:t>https://joshuamrosenberg.com</a:t>
            </a:r>
            <a:r>
              <a:t> (slides posted here)</a:t>
            </a:r>
          </a:p>
          <a:p>
            <a:pPr lvl="1" marL="860551" indent="-430275" defTabSz="1877567">
              <a:spcBef>
                <a:spcPts val="1800"/>
              </a:spcBef>
              <a:defRPr sz="3696"/>
            </a:pPr>
            <a:r>
              <a:t>jmrosenberg@utk.edu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How I was planning to start this tal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I was </a:t>
            </a:r>
            <a:r>
              <a:rPr b="1" i="1">
                <a:latin typeface="Graphik"/>
                <a:ea typeface="Graphik"/>
                <a:cs typeface="Graphik"/>
                <a:sym typeface="Graphik"/>
              </a:rPr>
              <a:t>planning</a:t>
            </a:r>
            <a:r>
              <a:t> to start this talk</a:t>
            </a:r>
          </a:p>
        </p:txBody>
      </p:sp>
      <p:sp>
        <p:nvSpPr>
          <p:cNvPr id="163" name="A sto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 story</a:t>
            </a:r>
          </a:p>
        </p:txBody>
      </p:sp>
      <p:pic>
        <p:nvPicPr>
          <p:cNvPr id="164" name="Screen Shot 2022-04-26 at 12.04.49 PM.png" descr="Screen Shot 2022-04-26 at 12.04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7176" y="5781884"/>
            <a:ext cx="18689648" cy="34510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How I was planning to start this tal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I was </a:t>
            </a:r>
            <a:r>
              <a:rPr b="1" i="1">
                <a:latin typeface="Graphik"/>
                <a:ea typeface="Graphik"/>
                <a:cs typeface="Graphik"/>
                <a:sym typeface="Graphik"/>
              </a:rPr>
              <a:t>planning</a:t>
            </a:r>
            <a:r>
              <a:t> to start this talk</a:t>
            </a:r>
          </a:p>
        </p:txBody>
      </p:sp>
      <p:sp>
        <p:nvSpPr>
          <p:cNvPr id="167" name="A sto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 story</a:t>
            </a:r>
          </a:p>
        </p:txBody>
      </p:sp>
      <p:pic>
        <p:nvPicPr>
          <p:cNvPr id="168" name="Screen Shot 2022-04-26 at 12.05.42 PM.png" descr="Screen Shot 2022-04-26 at 12.05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8135" y="5345918"/>
            <a:ext cx="15347730" cy="3858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hat was missing something I wanted to s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That was missing </a:t>
            </a:r>
            <a:r>
              <a:rPr b="1" i="1">
                <a:latin typeface="Graphik"/>
                <a:ea typeface="Graphik"/>
                <a:cs typeface="Graphik"/>
                <a:sym typeface="Graphik"/>
              </a:rPr>
              <a:t>something</a:t>
            </a:r>
            <a:r>
              <a:t> I wanted to say </a:t>
            </a:r>
          </a:p>
        </p:txBody>
      </p:sp>
      <p:sp>
        <p:nvSpPr>
          <p:cNvPr id="171" name="A sto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 story</a:t>
            </a:r>
          </a:p>
        </p:txBody>
      </p:sp>
      <p:pic>
        <p:nvPicPr>
          <p:cNvPr id="172" name="2022-04-26_12-30-14.png" descr="2022-04-26_12-30-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23646" y="3899987"/>
            <a:ext cx="4153567" cy="772963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Before coming, I was a bit anxious!…"/>
          <p:cNvSpPr txBox="1"/>
          <p:nvPr>
            <p:ph type="body" sz="half" idx="1"/>
          </p:nvPr>
        </p:nvSpPr>
        <p:spPr>
          <a:xfrm>
            <a:off x="1270000" y="4001514"/>
            <a:ext cx="11145943" cy="8432801"/>
          </a:xfrm>
          <a:prstGeom prst="rect">
            <a:avLst/>
          </a:prstGeom>
        </p:spPr>
        <p:txBody>
          <a:bodyPr/>
          <a:lstStyle/>
          <a:p>
            <a:pPr/>
            <a:r>
              <a:t>Before coming, I was a bit anxious!</a:t>
            </a:r>
          </a:p>
          <a:p>
            <a:pPr/>
            <a:r>
              <a:t>At a bakery, I ordered </a:t>
            </a:r>
            <a:r>
              <a:rPr i="1"/>
              <a:t>Dinkel Pur</a:t>
            </a:r>
            <a:r>
              <a:t> (right) in German</a:t>
            </a:r>
          </a:p>
          <a:p>
            <a:pPr/>
            <a:r>
              <a:t>Having family nearby helped, too</a:t>
            </a:r>
          </a:p>
          <a:p>
            <a:pPr/>
            <a:r>
              <a:t>But, I have much more to learn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A little educational data science can go a long w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2950">
              <a:defRPr spc="-226" sz="7560"/>
            </a:lvl1pPr>
          </a:lstStyle>
          <a:p>
            <a:pPr/>
            <a:r>
              <a:t>A little educational data science can go a long way </a:t>
            </a:r>
          </a:p>
        </p:txBody>
      </p:sp>
      <p:sp>
        <p:nvSpPr>
          <p:cNvPr id="176" name="A sto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 story</a:t>
            </a:r>
          </a:p>
        </p:txBody>
      </p:sp>
      <p:sp>
        <p:nvSpPr>
          <p:cNvPr id="177" name="The thesis of this talk is that ML, AI, and data can make a sustained impact on education…"/>
          <p:cNvSpPr txBox="1"/>
          <p:nvPr>
            <p:ph type="body" idx="1"/>
          </p:nvPr>
        </p:nvSpPr>
        <p:spPr>
          <a:xfrm>
            <a:off x="1270000" y="4001514"/>
            <a:ext cx="21844000" cy="8432801"/>
          </a:xfrm>
          <a:prstGeom prst="rect">
            <a:avLst/>
          </a:prstGeom>
        </p:spPr>
        <p:txBody>
          <a:bodyPr/>
          <a:lstStyle/>
          <a:p>
            <a:pPr/>
            <a:r>
              <a:t>The thesis of this talk is that ML, AI, and data can make a sustained impact on education</a:t>
            </a:r>
          </a:p>
          <a:p>
            <a:pPr/>
            <a:r>
              <a:t>An implication of this is that </a:t>
            </a:r>
            <a:r>
              <a:rPr b="1"/>
              <a:t>learning a bit </a:t>
            </a:r>
            <a:r>
              <a:t>and </a:t>
            </a:r>
            <a:r>
              <a:rPr b="1"/>
              <a:t>having some familiarity</a:t>
            </a:r>
            <a:r>
              <a:t> with what these involve can help all of 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But fir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But first</a:t>
            </a:r>
          </a:p>
        </p:txBody>
      </p:sp>
      <p:sp>
        <p:nvSpPr>
          <p:cNvPr id="180" name="A sto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 story</a:t>
            </a:r>
          </a:p>
        </p:txBody>
      </p:sp>
      <p:sp>
        <p:nvSpPr>
          <p:cNvPr id="181" name="On a scale of 1-10 (please use the digits on your hands), how confident are you in your knowledge and capabilities regarding:…"/>
          <p:cNvSpPr txBox="1"/>
          <p:nvPr>
            <p:ph type="body" idx="1"/>
          </p:nvPr>
        </p:nvSpPr>
        <p:spPr>
          <a:xfrm>
            <a:off x="1270000" y="3886200"/>
            <a:ext cx="21844000" cy="8432800"/>
          </a:xfrm>
          <a:prstGeom prst="rect">
            <a:avLst/>
          </a:prstGeom>
        </p:spPr>
        <p:txBody>
          <a:bodyPr/>
          <a:lstStyle/>
          <a:p>
            <a:pPr marL="497331" indent="-497331" defTabSz="2170176">
              <a:spcBef>
                <a:spcPts val="2100"/>
              </a:spcBef>
              <a:defRPr sz="4272"/>
            </a:pPr>
            <a:r>
              <a:t>On a scale of 1-10 (please use the digits on your hands), how confident are you in </a:t>
            </a:r>
            <a:r>
              <a:rPr i="1"/>
              <a:t>your knowledge and capabilities</a:t>
            </a:r>
            <a:r>
              <a:t> regarding:</a:t>
            </a:r>
          </a:p>
          <a:p>
            <a:pPr lvl="1" marL="994663" indent="-497331" defTabSz="2170176">
              <a:spcBef>
                <a:spcPts val="2100"/>
              </a:spcBef>
              <a:defRPr sz="4272"/>
            </a:pPr>
            <a:r>
              <a:t>Mathematics?</a:t>
            </a:r>
          </a:p>
          <a:p>
            <a:pPr lvl="1" marL="994663" indent="-497331" defTabSz="2170176">
              <a:spcBef>
                <a:spcPts val="2100"/>
              </a:spcBef>
              <a:defRPr sz="4272"/>
            </a:pPr>
            <a:r>
              <a:t>Science?</a:t>
            </a:r>
          </a:p>
          <a:p>
            <a:pPr lvl="1" marL="994663" indent="-497331" defTabSz="2170176">
              <a:spcBef>
                <a:spcPts val="2100"/>
              </a:spcBef>
              <a:defRPr sz="4272"/>
            </a:pPr>
            <a:r>
              <a:t>Statistics?</a:t>
            </a:r>
          </a:p>
          <a:p>
            <a:pPr lvl="1" marL="994663" indent="-497331" defTabSz="2170176">
              <a:spcBef>
                <a:spcPts val="2100"/>
              </a:spcBef>
              <a:defRPr sz="4272"/>
            </a:pPr>
            <a:r>
              <a:t>Programming?</a:t>
            </a:r>
          </a:p>
          <a:p>
            <a:pPr lvl="1" marL="994663" indent="-497331" defTabSz="2170176">
              <a:spcBef>
                <a:spcPts val="2100"/>
              </a:spcBef>
              <a:defRPr sz="4272"/>
            </a:pPr>
            <a:r>
              <a:t>Education:</a:t>
            </a:r>
          </a:p>
          <a:p>
            <a:pPr lvl="2" marL="1491995" indent="-497331" defTabSz="2170176">
              <a:spcBef>
                <a:spcPts val="2100"/>
              </a:spcBef>
              <a:defRPr sz="4272"/>
            </a:pPr>
            <a:r>
              <a:t>Educational research?</a:t>
            </a:r>
          </a:p>
          <a:p>
            <a:pPr lvl="2" marL="1491995" indent="-497331" defTabSz="2170176">
              <a:spcBef>
                <a:spcPts val="2100"/>
              </a:spcBef>
              <a:defRPr sz="4272"/>
            </a:pPr>
            <a:r>
              <a:t>Educational systems?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A brief asi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brief aside</a:t>
            </a:r>
          </a:p>
        </p:txBody>
      </p:sp>
      <p:sp>
        <p:nvSpPr>
          <p:cNvPr id="184" name="A sto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 story</a:t>
            </a:r>
          </a:p>
        </p:txBody>
      </p:sp>
      <p:sp>
        <p:nvSpPr>
          <p:cNvPr id="185" name="Many of you are already involved with these in exciting ways; as just a few examples from the program:…"/>
          <p:cNvSpPr txBox="1"/>
          <p:nvPr>
            <p:ph type="body" idx="1"/>
          </p:nvPr>
        </p:nvSpPr>
        <p:spPr>
          <a:xfrm>
            <a:off x="1270000" y="4001514"/>
            <a:ext cx="21844000" cy="8432801"/>
          </a:xfrm>
          <a:prstGeom prst="rect">
            <a:avLst/>
          </a:prstGeom>
        </p:spPr>
        <p:txBody>
          <a:bodyPr/>
          <a:lstStyle/>
          <a:p>
            <a:pPr/>
            <a:r>
              <a:t>Many of you are already involved with these in exciting ways; as just a few examples from the program:</a:t>
            </a:r>
          </a:p>
          <a:p>
            <a:pPr lvl="1"/>
            <a:r>
              <a:t>Katharina Fleig: </a:t>
            </a:r>
            <a:r>
              <a:rPr i="1"/>
              <a:t>NLP-based learner assessment for feedback generation</a:t>
            </a:r>
          </a:p>
          <a:p>
            <a:pPr lvl="1"/>
            <a:r>
              <a:t>Lisa Minich: </a:t>
            </a:r>
            <a:r>
              <a:rPr i="1"/>
              <a:t>The Devolopment of a Teacher Dashboard for the FeedBook System</a:t>
            </a:r>
            <a:endParaRPr i="1"/>
          </a:p>
          <a:p>
            <a:pPr lvl="1"/>
            <a:r>
              <a:t>Plus working groups on </a:t>
            </a:r>
            <a:r>
              <a:rPr i="1"/>
              <a:t>Artificial Intelligence in Education</a:t>
            </a:r>
            <a:r>
              <a:t> (Xiaobin Chen) and </a:t>
            </a:r>
            <a:r>
              <a:rPr i="1"/>
              <a:t>analyzing log file data</a:t>
            </a:r>
            <a:r>
              <a:t> (Ines Pieronczyk)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